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1719" r:id="rId2"/>
    <p:sldId id="1724" r:id="rId3"/>
    <p:sldId id="310" r:id="rId4"/>
    <p:sldId id="1764" r:id="rId5"/>
    <p:sldId id="1740" r:id="rId6"/>
    <p:sldId id="1741" r:id="rId7"/>
    <p:sldId id="1742" r:id="rId8"/>
    <p:sldId id="1743" r:id="rId9"/>
    <p:sldId id="1739" r:id="rId10"/>
    <p:sldId id="1744" r:id="rId11"/>
    <p:sldId id="1745" r:id="rId12"/>
    <p:sldId id="1746" r:id="rId13"/>
    <p:sldId id="1748" r:id="rId14"/>
    <p:sldId id="1747" r:id="rId15"/>
    <p:sldId id="1749" r:id="rId16"/>
    <p:sldId id="1751" r:id="rId17"/>
    <p:sldId id="1750" r:id="rId18"/>
    <p:sldId id="1752" r:id="rId19"/>
    <p:sldId id="1753" r:id="rId20"/>
    <p:sldId id="1754" r:id="rId21"/>
    <p:sldId id="1755" r:id="rId22"/>
    <p:sldId id="1757" r:id="rId23"/>
    <p:sldId id="1756" r:id="rId24"/>
    <p:sldId id="1758" r:id="rId25"/>
    <p:sldId id="1759" r:id="rId26"/>
    <p:sldId id="1760" r:id="rId27"/>
    <p:sldId id="1761" r:id="rId28"/>
    <p:sldId id="1762" r:id="rId29"/>
    <p:sldId id="1763" r:id="rId30"/>
    <p:sldId id="1714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B2E7E7"/>
    <a:srgbClr val="B9E0E3"/>
    <a:srgbClr val="ABDDD1"/>
    <a:srgbClr val="7CCAB7"/>
    <a:srgbClr val="486AE5"/>
    <a:srgbClr val="F4FAF9"/>
    <a:srgbClr val="C9E9E1"/>
    <a:srgbClr val="DCF1E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55" autoAdjust="0"/>
    <p:restoredTop sz="95181" autoAdjust="0"/>
  </p:normalViewPr>
  <p:slideViewPr>
    <p:cSldViewPr>
      <p:cViewPr varScale="1">
        <p:scale>
          <a:sx n="95" d="100"/>
          <a:sy n="95" d="100"/>
        </p:scale>
        <p:origin x="852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03-May-21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03-May-21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35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45591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30388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9038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15" r:id="rId4"/>
    <p:sldLayoutId id="2147483816" r:id="rId5"/>
    <p:sldLayoutId id="2147483817" r:id="rId6"/>
    <p:sldLayoutId id="2147483805" r:id="rId7"/>
    <p:sldLayoutId id="2147483768" r:id="rId8"/>
    <p:sldLayoutId id="2147483756" r:id="rId9"/>
    <p:sldLayoutId id="2147483796" r:id="rId10"/>
    <p:sldLayoutId id="2147483758" r:id="rId11"/>
    <p:sldLayoutId id="2147483791" r:id="rId12"/>
    <p:sldLayoutId id="2147483763" r:id="rId13"/>
    <p:sldLayoutId id="2147483803" r:id="rId14"/>
    <p:sldLayoutId id="2147483807" r:id="rId15"/>
    <p:sldLayoutId id="2147483804" r:id="rId16"/>
    <p:sldLayoutId id="2147483810" r:id="rId17"/>
    <p:sldLayoutId id="2147483818" r:id="rId18"/>
    <p:sldLayoutId id="2147483793" r:id="rId19"/>
    <p:sldLayoutId id="2147483802" r:id="rId20"/>
    <p:sldLayoutId id="2147483813" r:id="rId21"/>
    <p:sldLayoutId id="2147483814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@api/deki/files/80385/Analytics_-_How_to_create_Dashboard_Prompt.pptx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8B8EA02-15B7-480C-BC95-63B8284CA2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create a new Analytics Dashboard</a:t>
            </a:r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E8990717-767D-48BF-8C01-3D8D9819D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9" y="4083918"/>
            <a:ext cx="5404444" cy="47838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3595992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now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the dashboard via “New &gt; Dashboards”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Save it in folder “Dashboards” under “Physical Item Loans”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Call it “Physical Item Loans Dashboard”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83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5214CE-968A-454F-A7AE-A2820F17C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1485900"/>
            <a:ext cx="2095500" cy="2171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dashboard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63F24F-D676-481A-AF8C-E7C104CAE27F}"/>
              </a:ext>
            </a:extLst>
          </p:cNvPr>
          <p:cNvSpPr/>
          <p:nvPr/>
        </p:nvSpPr>
        <p:spPr>
          <a:xfrm>
            <a:off x="3524250" y="2531558"/>
            <a:ext cx="11219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97BECE-7CBD-492F-9E4A-1F1893DA6C33}"/>
              </a:ext>
            </a:extLst>
          </p:cNvPr>
          <p:cNvSpPr/>
          <p:nvPr/>
        </p:nvSpPr>
        <p:spPr>
          <a:xfrm>
            <a:off x="4810966" y="1560918"/>
            <a:ext cx="833952" cy="320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99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96058-8530-4845-8988-6ABE13D2E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375" y="1478260"/>
            <a:ext cx="4391025" cy="2533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dashboard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F2B8CD-D096-4779-A954-B798B0920DFA}"/>
              </a:ext>
            </a:extLst>
          </p:cNvPr>
          <p:cNvSpPr txBox="1"/>
          <p:nvPr/>
        </p:nvSpPr>
        <p:spPr>
          <a:xfrm>
            <a:off x="5131451" y="929148"/>
            <a:ext cx="7920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Name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D7465E-C6F9-42EC-8CAE-B09DB00DAF2E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5527495" y="1298480"/>
            <a:ext cx="0" cy="7692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01BF84A-FAA8-44F3-A9D4-BD3F251CEEFB}"/>
              </a:ext>
            </a:extLst>
          </p:cNvPr>
          <p:cNvSpPr txBox="1"/>
          <p:nvPr/>
        </p:nvSpPr>
        <p:spPr>
          <a:xfrm>
            <a:off x="75943" y="1756586"/>
            <a:ext cx="355995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Location (we cannot see the full path here but it eventually points to “Physical Item Loans/Dashboards”)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3B7BC2-9526-42A8-B6B1-6D9ECA8B1204}"/>
              </a:ext>
            </a:extLst>
          </p:cNvPr>
          <p:cNvCxnSpPr>
            <a:cxnSpLocks/>
          </p:cNvCxnSpPr>
          <p:nvPr/>
        </p:nvCxnSpPr>
        <p:spPr>
          <a:xfrm>
            <a:off x="3635897" y="2702169"/>
            <a:ext cx="665827" cy="2518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FD931A9-6F9C-4596-8175-460319071335}"/>
              </a:ext>
            </a:extLst>
          </p:cNvPr>
          <p:cNvSpPr txBox="1"/>
          <p:nvPr/>
        </p:nvSpPr>
        <p:spPr>
          <a:xfrm>
            <a:off x="97346" y="3725619"/>
            <a:ext cx="332252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will add content to the dashboard soon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679780E-E2F2-4799-9136-03FDEB1DE835}"/>
              </a:ext>
            </a:extLst>
          </p:cNvPr>
          <p:cNvCxnSpPr>
            <a:cxnSpLocks/>
          </p:cNvCxnSpPr>
          <p:nvPr/>
        </p:nvCxnSpPr>
        <p:spPr>
          <a:xfrm flipV="1">
            <a:off x="3419872" y="3651870"/>
            <a:ext cx="2016224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539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3BB630-3901-4F26-A9B7-20A7998E37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Editing the dashboard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DC80CB-652D-4649-8D8E-5F58E4AA9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AB321F-1067-4278-B095-AE2AEAB0C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1833562"/>
            <a:ext cx="5991225" cy="1476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the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76064"/>
          </a:xfrm>
        </p:spPr>
        <p:txBody>
          <a:bodyPr/>
          <a:lstStyle/>
          <a:p>
            <a:r>
              <a:rPr lang="en-US" dirty="0"/>
              <a:t>Navigate to the dashboard and click “edit”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00AC8C-6FEF-4641-ADE1-2B5E51C8B4B2}"/>
              </a:ext>
            </a:extLst>
          </p:cNvPr>
          <p:cNvSpPr/>
          <p:nvPr/>
        </p:nvSpPr>
        <p:spPr>
          <a:xfrm>
            <a:off x="6114312" y="2355725"/>
            <a:ext cx="432048" cy="2343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7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0B9150-F141-497D-8C06-8821F6822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0328"/>
            <a:ext cx="9144000" cy="34056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the dashboard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00AC8C-6FEF-4641-ADE1-2B5E51C8B4B2}"/>
              </a:ext>
            </a:extLst>
          </p:cNvPr>
          <p:cNvSpPr/>
          <p:nvPr/>
        </p:nvSpPr>
        <p:spPr>
          <a:xfrm>
            <a:off x="55160" y="1129890"/>
            <a:ext cx="4680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35BE75-B4A0-497F-A7B7-F930A9158DFC}"/>
              </a:ext>
            </a:extLst>
          </p:cNvPr>
          <p:cNvSpPr txBox="1"/>
          <p:nvPr/>
        </p:nvSpPr>
        <p:spPr>
          <a:xfrm>
            <a:off x="2051720" y="987574"/>
            <a:ext cx="201622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By default we are at page 1 of the dashboard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49C0D2-CC17-4CF2-AD4B-1613D6809701}"/>
              </a:ext>
            </a:extLst>
          </p:cNvPr>
          <p:cNvCxnSpPr>
            <a:cxnSpLocks/>
          </p:cNvCxnSpPr>
          <p:nvPr/>
        </p:nvCxnSpPr>
        <p:spPr>
          <a:xfrm flipH="1">
            <a:off x="683568" y="1131591"/>
            <a:ext cx="1368153" cy="1175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F558F71-B76D-41B0-8A6B-0C7F3A2A8170}"/>
              </a:ext>
            </a:extLst>
          </p:cNvPr>
          <p:cNvSpPr/>
          <p:nvPr/>
        </p:nvSpPr>
        <p:spPr>
          <a:xfrm>
            <a:off x="82209" y="3572429"/>
            <a:ext cx="1969511" cy="8715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BB9FAE-5780-45F1-B09C-DBC7FFBD519D}"/>
              </a:ext>
            </a:extLst>
          </p:cNvPr>
          <p:cNvSpPr txBox="1"/>
          <p:nvPr/>
        </p:nvSpPr>
        <p:spPr>
          <a:xfrm>
            <a:off x="3293360" y="4013651"/>
            <a:ext cx="263766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Here we have navigated to the reports  which we want to add to the dashboard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6D2F13-7EC3-42EB-8E1E-2105FCA07FAA}"/>
              </a:ext>
            </a:extLst>
          </p:cNvPr>
          <p:cNvCxnSpPr>
            <a:cxnSpLocks/>
          </p:cNvCxnSpPr>
          <p:nvPr/>
        </p:nvCxnSpPr>
        <p:spPr>
          <a:xfrm flipH="1" flipV="1">
            <a:off x="2051720" y="4155926"/>
            <a:ext cx="1247308" cy="1794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CFF2C80-E041-4446-A704-69C47665637A}"/>
              </a:ext>
            </a:extLst>
          </p:cNvPr>
          <p:cNvSpPr txBox="1"/>
          <p:nvPr/>
        </p:nvSpPr>
        <p:spPr>
          <a:xfrm>
            <a:off x="6372200" y="3265636"/>
            <a:ext cx="263766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Now we will drag the first report here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8A57252-8207-491F-A30A-4D3FA95D7DAE}"/>
              </a:ext>
            </a:extLst>
          </p:cNvPr>
          <p:cNvCxnSpPr>
            <a:cxnSpLocks/>
          </p:cNvCxnSpPr>
          <p:nvPr/>
        </p:nvCxnSpPr>
        <p:spPr>
          <a:xfrm flipH="1" flipV="1">
            <a:off x="6156176" y="3075806"/>
            <a:ext cx="314653" cy="1899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28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CE58B0-EE8F-4525-AF88-ADF9A893D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1419"/>
            <a:ext cx="9144000" cy="34006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the dashboard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00AC8C-6FEF-4641-ADE1-2B5E51C8B4B2}"/>
              </a:ext>
            </a:extLst>
          </p:cNvPr>
          <p:cNvSpPr/>
          <p:nvPr/>
        </p:nvSpPr>
        <p:spPr>
          <a:xfrm>
            <a:off x="6881297" y="847280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35BE75-B4A0-497F-A7B7-F930A9158DFC}"/>
              </a:ext>
            </a:extLst>
          </p:cNvPr>
          <p:cNvSpPr txBox="1"/>
          <p:nvPr/>
        </p:nvSpPr>
        <p:spPr>
          <a:xfrm>
            <a:off x="4830676" y="843558"/>
            <a:ext cx="151923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will add another page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49C0D2-CC17-4CF2-AD4B-1613D6809701}"/>
              </a:ext>
            </a:extLst>
          </p:cNvPr>
          <p:cNvCxnSpPr>
            <a:cxnSpLocks/>
          </p:cNvCxnSpPr>
          <p:nvPr/>
        </p:nvCxnSpPr>
        <p:spPr>
          <a:xfrm>
            <a:off x="6349912" y="991296"/>
            <a:ext cx="53138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CBF3140-3489-4DBC-BA66-8F5F7FCAD043}"/>
              </a:ext>
            </a:extLst>
          </p:cNvPr>
          <p:cNvSpPr/>
          <p:nvPr/>
        </p:nvSpPr>
        <p:spPr>
          <a:xfrm>
            <a:off x="186112" y="3533871"/>
            <a:ext cx="1774424" cy="1846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18DB3C-0EAB-44D3-973D-2E5566E2DF11}"/>
              </a:ext>
            </a:extLst>
          </p:cNvPr>
          <p:cNvSpPr txBox="1"/>
          <p:nvPr/>
        </p:nvSpPr>
        <p:spPr>
          <a:xfrm>
            <a:off x="3499460" y="2519644"/>
            <a:ext cx="170156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Drag the report in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438718A-3550-4228-BD88-25B1C0FE6CCA}"/>
              </a:ext>
            </a:extLst>
          </p:cNvPr>
          <p:cNvCxnSpPr>
            <a:cxnSpLocks/>
          </p:cNvCxnSpPr>
          <p:nvPr/>
        </p:nvCxnSpPr>
        <p:spPr>
          <a:xfrm flipV="1">
            <a:off x="1960660" y="2716283"/>
            <a:ext cx="1538800" cy="8480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5220AF-4B44-48EF-992A-30C9FCE60DEC}"/>
              </a:ext>
            </a:extLst>
          </p:cNvPr>
          <p:cNvCxnSpPr>
            <a:cxnSpLocks/>
          </p:cNvCxnSpPr>
          <p:nvPr/>
        </p:nvCxnSpPr>
        <p:spPr>
          <a:xfrm flipV="1">
            <a:off x="4142172" y="2283718"/>
            <a:ext cx="861876" cy="2359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96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60BC71-E1B5-46D5-9DD1-E73B38DE4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1657991"/>
            <a:ext cx="5391150" cy="22383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the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clicked “Add dashboard page” and we will call the new page “Most Loaned Titles”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00AC8C-6FEF-4641-ADE1-2B5E51C8B4B2}"/>
              </a:ext>
            </a:extLst>
          </p:cNvPr>
          <p:cNvSpPr/>
          <p:nvPr/>
        </p:nvSpPr>
        <p:spPr>
          <a:xfrm>
            <a:off x="1916919" y="2067694"/>
            <a:ext cx="231496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51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D9C965-5D05-4875-97D3-4459BF6FF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1414"/>
            <a:ext cx="9144000" cy="32806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the dashboard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00AC8C-6FEF-4641-ADE1-2B5E51C8B4B2}"/>
              </a:ext>
            </a:extLst>
          </p:cNvPr>
          <p:cNvSpPr/>
          <p:nvPr/>
        </p:nvSpPr>
        <p:spPr>
          <a:xfrm>
            <a:off x="227976" y="3859336"/>
            <a:ext cx="1103664" cy="169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35BE75-B4A0-497F-A7B7-F930A9158DFC}"/>
              </a:ext>
            </a:extLst>
          </p:cNvPr>
          <p:cNvSpPr txBox="1"/>
          <p:nvPr/>
        </p:nvSpPr>
        <p:spPr>
          <a:xfrm>
            <a:off x="2528939" y="1114325"/>
            <a:ext cx="151923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new page was created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49C0D2-CC17-4CF2-AD4B-1613D6809701}"/>
              </a:ext>
            </a:extLst>
          </p:cNvPr>
          <p:cNvCxnSpPr>
            <a:cxnSpLocks/>
          </p:cNvCxnSpPr>
          <p:nvPr/>
        </p:nvCxnSpPr>
        <p:spPr>
          <a:xfrm flipH="1">
            <a:off x="1331640" y="1114325"/>
            <a:ext cx="119729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CFF2C80-E041-4446-A704-69C47665637A}"/>
              </a:ext>
            </a:extLst>
          </p:cNvPr>
          <p:cNvSpPr txBox="1"/>
          <p:nvPr/>
        </p:nvSpPr>
        <p:spPr>
          <a:xfrm>
            <a:off x="2845149" y="2959456"/>
            <a:ext cx="263766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We dragged in the report “Most loaned titles”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8A57252-8207-491F-A30A-4D3FA95D7DAE}"/>
              </a:ext>
            </a:extLst>
          </p:cNvPr>
          <p:cNvCxnSpPr>
            <a:cxnSpLocks/>
          </p:cNvCxnSpPr>
          <p:nvPr/>
        </p:nvCxnSpPr>
        <p:spPr>
          <a:xfrm flipV="1">
            <a:off x="1331640" y="3355161"/>
            <a:ext cx="1524868" cy="6425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683F7D-5670-4A3E-964B-812E8BE73FC8}"/>
              </a:ext>
            </a:extLst>
          </p:cNvPr>
          <p:cNvCxnSpPr>
            <a:cxnSpLocks/>
          </p:cNvCxnSpPr>
          <p:nvPr/>
        </p:nvCxnSpPr>
        <p:spPr>
          <a:xfrm flipV="1">
            <a:off x="4163981" y="2373032"/>
            <a:ext cx="1080120" cy="5728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694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509A38-C55B-4531-B819-7806A50EE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02" y="2345896"/>
            <a:ext cx="5419725" cy="2238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061F87-D6B8-4C63-B8EA-3B7335DD8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254" y="1433061"/>
            <a:ext cx="1685925" cy="866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the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79802"/>
          </a:xfrm>
        </p:spPr>
        <p:txBody>
          <a:bodyPr>
            <a:normAutofit fontScale="92500"/>
          </a:bodyPr>
          <a:lstStyle/>
          <a:p>
            <a:r>
              <a:rPr lang="en-US" dirty="0"/>
              <a:t>Now we create another page called “Most returned overdue items”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00AC8C-6FEF-4641-ADE1-2B5E51C8B4B2}"/>
              </a:ext>
            </a:extLst>
          </p:cNvPr>
          <p:cNvSpPr/>
          <p:nvPr/>
        </p:nvSpPr>
        <p:spPr>
          <a:xfrm>
            <a:off x="3513648" y="1479121"/>
            <a:ext cx="29873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F6F9E2-9214-41DB-AC90-E155842106FB}"/>
              </a:ext>
            </a:extLst>
          </p:cNvPr>
          <p:cNvSpPr/>
          <p:nvPr/>
        </p:nvSpPr>
        <p:spPr>
          <a:xfrm>
            <a:off x="1987254" y="2737951"/>
            <a:ext cx="231496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56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Creating the dashboard</a:t>
            </a:r>
          </a:p>
          <a:p>
            <a:r>
              <a:rPr lang="en-US" dirty="0"/>
              <a:t>Editing the dashboard</a:t>
            </a:r>
          </a:p>
          <a:p>
            <a:r>
              <a:rPr lang="en-US" dirty="0"/>
              <a:t>Running the dashboard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985951-AEB9-44BF-92EA-2041F5546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380"/>
            <a:ext cx="9144000" cy="331194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the dashboard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00AC8C-6FEF-4641-ADE1-2B5E51C8B4B2}"/>
              </a:ext>
            </a:extLst>
          </p:cNvPr>
          <p:cNvSpPr/>
          <p:nvPr/>
        </p:nvSpPr>
        <p:spPr>
          <a:xfrm>
            <a:off x="221781" y="4206282"/>
            <a:ext cx="1524868" cy="2229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35BE75-B4A0-497F-A7B7-F930A9158DFC}"/>
              </a:ext>
            </a:extLst>
          </p:cNvPr>
          <p:cNvSpPr txBox="1"/>
          <p:nvPr/>
        </p:nvSpPr>
        <p:spPr>
          <a:xfrm>
            <a:off x="3916860" y="1017718"/>
            <a:ext cx="151923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new page was created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49C0D2-CC17-4CF2-AD4B-1613D6809701}"/>
              </a:ext>
            </a:extLst>
          </p:cNvPr>
          <p:cNvCxnSpPr>
            <a:cxnSpLocks/>
          </p:cNvCxnSpPr>
          <p:nvPr/>
        </p:nvCxnSpPr>
        <p:spPr>
          <a:xfrm flipH="1">
            <a:off x="2598131" y="1279328"/>
            <a:ext cx="125378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CFF2C80-E041-4446-A704-69C47665637A}"/>
              </a:ext>
            </a:extLst>
          </p:cNvPr>
          <p:cNvSpPr txBox="1"/>
          <p:nvPr/>
        </p:nvSpPr>
        <p:spPr>
          <a:xfrm>
            <a:off x="3253168" y="3144646"/>
            <a:ext cx="290300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We dragged in the report “Most returned overdue items”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8A57252-8207-491F-A30A-4D3FA95D7DAE}"/>
              </a:ext>
            </a:extLst>
          </p:cNvPr>
          <p:cNvCxnSpPr>
            <a:cxnSpLocks/>
          </p:cNvCxnSpPr>
          <p:nvPr/>
        </p:nvCxnSpPr>
        <p:spPr>
          <a:xfrm flipV="1">
            <a:off x="1751844" y="3582471"/>
            <a:ext cx="1473181" cy="7697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683F7D-5670-4A3E-964B-812E8BE73FC8}"/>
              </a:ext>
            </a:extLst>
          </p:cNvPr>
          <p:cNvCxnSpPr>
            <a:cxnSpLocks/>
          </p:cNvCxnSpPr>
          <p:nvPr/>
        </p:nvCxnSpPr>
        <p:spPr>
          <a:xfrm flipV="1">
            <a:off x="4139952" y="2571750"/>
            <a:ext cx="1080120" cy="5728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850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08771B-47B4-4DD2-8BBD-C735344AB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547" y="1962289"/>
            <a:ext cx="3124200" cy="2333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the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54" y="843558"/>
            <a:ext cx="8424936" cy="10081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Now we want to rename the default “Page 1” to “Most Loaned LC Classifications”</a:t>
            </a:r>
          </a:p>
          <a:p>
            <a:r>
              <a:rPr lang="en-US" dirty="0"/>
              <a:t>We will click “Tools” and then “Dashboard Properties”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00AC8C-6FEF-4641-ADE1-2B5E51C8B4B2}"/>
              </a:ext>
            </a:extLst>
          </p:cNvPr>
          <p:cNvSpPr/>
          <p:nvPr/>
        </p:nvSpPr>
        <p:spPr>
          <a:xfrm>
            <a:off x="3518343" y="1998428"/>
            <a:ext cx="29873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F6F9E2-9214-41DB-AC90-E155842106FB}"/>
              </a:ext>
            </a:extLst>
          </p:cNvPr>
          <p:cNvSpPr/>
          <p:nvPr/>
        </p:nvSpPr>
        <p:spPr>
          <a:xfrm>
            <a:off x="3667712" y="2223779"/>
            <a:ext cx="151084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64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A4AF19-5521-4CBF-BB91-519FBCA1E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1457325"/>
            <a:ext cx="6419850" cy="2228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the dashboard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35BE75-B4A0-497F-A7B7-F930A9158DFC}"/>
              </a:ext>
            </a:extLst>
          </p:cNvPr>
          <p:cNvSpPr txBox="1"/>
          <p:nvPr/>
        </p:nvSpPr>
        <p:spPr>
          <a:xfrm>
            <a:off x="45278" y="2114394"/>
            <a:ext cx="151923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Select the page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FF2C80-E041-4446-A704-69C47665637A}"/>
              </a:ext>
            </a:extLst>
          </p:cNvPr>
          <p:cNvSpPr txBox="1"/>
          <p:nvPr/>
        </p:nvSpPr>
        <p:spPr>
          <a:xfrm>
            <a:off x="5845456" y="646479"/>
            <a:ext cx="290300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After selecting the page click “Rename”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8A57252-8207-491F-A30A-4D3FA95D7DAE}"/>
              </a:ext>
            </a:extLst>
          </p:cNvPr>
          <p:cNvCxnSpPr>
            <a:cxnSpLocks/>
          </p:cNvCxnSpPr>
          <p:nvPr/>
        </p:nvCxnSpPr>
        <p:spPr>
          <a:xfrm>
            <a:off x="1435601" y="2419682"/>
            <a:ext cx="472103" cy="3294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683F7D-5670-4A3E-964B-812E8BE73FC8}"/>
              </a:ext>
            </a:extLst>
          </p:cNvPr>
          <p:cNvCxnSpPr>
            <a:cxnSpLocks/>
          </p:cNvCxnSpPr>
          <p:nvPr/>
        </p:nvCxnSpPr>
        <p:spPr>
          <a:xfrm flipH="1">
            <a:off x="6471334" y="1231052"/>
            <a:ext cx="188898" cy="6576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0E1B6D0-C74B-4991-964E-1A2070ABCA33}"/>
              </a:ext>
            </a:extLst>
          </p:cNvPr>
          <p:cNvSpPr/>
          <p:nvPr/>
        </p:nvSpPr>
        <p:spPr>
          <a:xfrm>
            <a:off x="6372200" y="1932254"/>
            <a:ext cx="198268" cy="2196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54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3A996A-F9AF-4485-A3A3-7BC60C958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809" y="3430844"/>
            <a:ext cx="5229225" cy="1343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94D1F4-AEC9-4493-9A05-A3FC7A5FE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991" y="1248383"/>
            <a:ext cx="4010025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the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54" y="843558"/>
            <a:ext cx="8424936" cy="1008112"/>
          </a:xfrm>
        </p:spPr>
        <p:txBody>
          <a:bodyPr>
            <a:normAutofit/>
          </a:bodyPr>
          <a:lstStyle/>
          <a:p>
            <a:r>
              <a:rPr lang="en-US" dirty="0"/>
              <a:t>The page is renamed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00AC8C-6FEF-4641-ADE1-2B5E51C8B4B2}"/>
              </a:ext>
            </a:extLst>
          </p:cNvPr>
          <p:cNvSpPr/>
          <p:nvPr/>
        </p:nvSpPr>
        <p:spPr>
          <a:xfrm>
            <a:off x="2987824" y="1581984"/>
            <a:ext cx="2274269" cy="3410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F6F9E2-9214-41DB-AC90-E155842106FB}"/>
              </a:ext>
            </a:extLst>
          </p:cNvPr>
          <p:cNvSpPr/>
          <p:nvPr/>
        </p:nvSpPr>
        <p:spPr>
          <a:xfrm>
            <a:off x="1902808" y="3992799"/>
            <a:ext cx="1949111" cy="2930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53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8E057E-8677-4645-85DB-FA5113265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7890"/>
            <a:ext cx="9144000" cy="20077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the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54" y="843558"/>
            <a:ext cx="8424936" cy="1008112"/>
          </a:xfrm>
        </p:spPr>
        <p:txBody>
          <a:bodyPr>
            <a:normAutofit/>
          </a:bodyPr>
          <a:lstStyle/>
          <a:p>
            <a:r>
              <a:rPr lang="en-US" dirty="0"/>
              <a:t>Make sure of course to save the dashboard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00AC8C-6FEF-4641-ADE1-2B5E51C8B4B2}"/>
              </a:ext>
            </a:extLst>
          </p:cNvPr>
          <p:cNvSpPr/>
          <p:nvPr/>
        </p:nvSpPr>
        <p:spPr>
          <a:xfrm>
            <a:off x="8480528" y="1971967"/>
            <a:ext cx="269458" cy="259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42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3BB630-3901-4F26-A9B7-20A7998E37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Running the dashboard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DC80CB-652D-4649-8D8E-5F58E4AA9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67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EC8C52-50D1-4661-81C3-E2B80FA89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2185020"/>
            <a:ext cx="6762750" cy="1466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54" y="843558"/>
            <a:ext cx="8424936" cy="1008112"/>
          </a:xfrm>
        </p:spPr>
        <p:txBody>
          <a:bodyPr>
            <a:normAutofit/>
          </a:bodyPr>
          <a:lstStyle/>
          <a:p>
            <a:r>
              <a:rPr lang="en-US" dirty="0"/>
              <a:t>There are multiple ways to run a dashboard.</a:t>
            </a:r>
          </a:p>
          <a:p>
            <a:r>
              <a:rPr lang="en-US" dirty="0"/>
              <a:t>We will navigate to the dashboard and click “Open”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00AC8C-6FEF-4641-ADE1-2B5E51C8B4B2}"/>
              </a:ext>
            </a:extLst>
          </p:cNvPr>
          <p:cNvSpPr/>
          <p:nvPr/>
        </p:nvSpPr>
        <p:spPr>
          <a:xfrm>
            <a:off x="2339752" y="3310775"/>
            <a:ext cx="489063" cy="197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57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EB775A-B6C4-45C8-8B50-00AB6BEDB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266" y="1203598"/>
            <a:ext cx="4943475" cy="34575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54" y="699542"/>
            <a:ext cx="8424936" cy="1008112"/>
          </a:xfrm>
        </p:spPr>
        <p:txBody>
          <a:bodyPr>
            <a:normAutofit/>
          </a:bodyPr>
          <a:lstStyle/>
          <a:p>
            <a:r>
              <a:rPr lang="en-US" dirty="0"/>
              <a:t>Here is page “Most Loaned LC Classifications” with the report we added to it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00AC8C-6FEF-4641-ADE1-2B5E51C8B4B2}"/>
              </a:ext>
            </a:extLst>
          </p:cNvPr>
          <p:cNvSpPr/>
          <p:nvPr/>
        </p:nvSpPr>
        <p:spPr>
          <a:xfrm>
            <a:off x="2267744" y="1779699"/>
            <a:ext cx="1944216" cy="2631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63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0C99CF-8284-4590-A102-48267FA11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259" y="1245680"/>
            <a:ext cx="6157490" cy="35590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54" y="699542"/>
            <a:ext cx="8424936" cy="1008112"/>
          </a:xfrm>
        </p:spPr>
        <p:txBody>
          <a:bodyPr>
            <a:normAutofit/>
          </a:bodyPr>
          <a:lstStyle/>
          <a:p>
            <a:r>
              <a:rPr lang="en-US" dirty="0"/>
              <a:t>Here is page “Most Loaned Titles” with the report we added to it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00AC8C-6FEF-4641-ADE1-2B5E51C8B4B2}"/>
              </a:ext>
            </a:extLst>
          </p:cNvPr>
          <p:cNvSpPr/>
          <p:nvPr/>
        </p:nvSpPr>
        <p:spPr>
          <a:xfrm>
            <a:off x="3419872" y="1785568"/>
            <a:ext cx="1224136" cy="2631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11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97A8D0-C5D9-4233-A3D4-E912E5378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6738"/>
            <a:ext cx="9144000" cy="27552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54" y="699542"/>
            <a:ext cx="8424936" cy="1008112"/>
          </a:xfrm>
        </p:spPr>
        <p:txBody>
          <a:bodyPr>
            <a:normAutofit/>
          </a:bodyPr>
          <a:lstStyle/>
          <a:p>
            <a:r>
              <a:rPr lang="en-US" dirty="0"/>
              <a:t>Here is page “Most Returned Overdue Items” with the report we added to it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00AC8C-6FEF-4641-ADE1-2B5E51C8B4B2}"/>
              </a:ext>
            </a:extLst>
          </p:cNvPr>
          <p:cNvSpPr/>
          <p:nvPr/>
        </p:nvSpPr>
        <p:spPr>
          <a:xfrm>
            <a:off x="2411760" y="2067694"/>
            <a:ext cx="1602425" cy="2631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09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analytics dashboard is useful because it brings together several reports into one common viewing area.</a:t>
            </a:r>
          </a:p>
          <a:p>
            <a:r>
              <a:rPr lang="en-US" dirty="0"/>
              <a:t>Typically the several reports in a dashboard all deal with the same topic, such as electronic resource usage, fulfillment statistics, or resource sharing requests. </a:t>
            </a:r>
          </a:p>
          <a:p>
            <a:r>
              <a:rPr lang="en-US" dirty="0"/>
              <a:t>There are a wide variety of features which can be added to dashboards.  In the example here we will show how a basic dashboard can be made.  Not every possibility will be pointed out.</a:t>
            </a:r>
          </a:p>
        </p:txBody>
      </p:sp>
    </p:spTree>
    <p:extLst>
      <p:ext uri="{BB962C8B-B14F-4D97-AF65-F5344CB8AC3E}">
        <p14:creationId xmlns:p14="http://schemas.microsoft.com/office/powerpoint/2010/main" val="2420454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9FBF229-C599-4A23-B7CB-D49D1A797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xxx@exlibrisgroup.com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DA0A7-6517-4F13-90AE-AAE8D711DE03}"/>
              </a:ext>
            </a:extLst>
          </p:cNvPr>
          <p:cNvSpPr txBox="1"/>
          <p:nvPr/>
        </p:nvSpPr>
        <p:spPr>
          <a:xfrm>
            <a:off x="3580404" y="1635646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379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will not be adding a prompt to the dashboard. </a:t>
            </a:r>
          </a:p>
          <a:p>
            <a:r>
              <a:rPr lang="en-US" dirty="0"/>
              <a:t>That is done in a separate presentation: </a:t>
            </a:r>
          </a:p>
          <a:p>
            <a:pPr marL="457200" lvl="1" indent="0">
              <a:buNone/>
            </a:pPr>
            <a:r>
              <a:rPr lang="en-US" sz="2400" dirty="0">
                <a:hlinkClick r:id="rId2" tooltip="How to create Dashboard Prompt"/>
              </a:rPr>
              <a:t>How to create Dashboard Prompt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4893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example here we have a folder called “Physical Item Loans” and under it we have three subfolders: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Dashboards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Prompts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Reports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72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Under the folder “Reports” we have three reports: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Most loaned LC classifications Group 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Most loaned titles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Most returned overdue items</a:t>
            </a:r>
          </a:p>
          <a:p>
            <a:endParaRPr lang="en-US" sz="2200" dirty="0"/>
          </a:p>
          <a:p>
            <a:r>
              <a:rPr lang="en-US" sz="2200" dirty="0"/>
              <a:t>For the purposes of our presentation the nature of these reports is not important.  What is important is that we want them all to appear in one dashboard, each in a separate page (tab) of the dashboard.</a:t>
            </a:r>
          </a:p>
          <a:p>
            <a:r>
              <a:rPr lang="en-US" sz="2200" dirty="0"/>
              <a:t>The folders “Dashboards” and “Prompts” are currently empty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12050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DFBDF-F265-4EEB-8C92-B2722DB1B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1662112"/>
            <a:ext cx="6924675" cy="18192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 the folder “Reports” we </a:t>
            </a:r>
            <a:r>
              <a:rPr lang="en-US"/>
              <a:t>have three reports: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9E97E9-3559-49BC-8117-9C81308E7CCF}"/>
              </a:ext>
            </a:extLst>
          </p:cNvPr>
          <p:cNvSpPr/>
          <p:nvPr/>
        </p:nvSpPr>
        <p:spPr>
          <a:xfrm>
            <a:off x="1885936" y="2252535"/>
            <a:ext cx="1677952" cy="2149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4A7BE2-DBD8-410E-BB56-DE1AF2CAE2BE}"/>
              </a:ext>
            </a:extLst>
          </p:cNvPr>
          <p:cNvSpPr/>
          <p:nvPr/>
        </p:nvSpPr>
        <p:spPr>
          <a:xfrm>
            <a:off x="2061768" y="2949247"/>
            <a:ext cx="1152128" cy="2149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8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folders “Dashboards” and “Prompts” are currently empty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C87FF-576E-4219-A6DF-8C6EAB69A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66" y="1382958"/>
            <a:ext cx="8067675" cy="1485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1E7CDA-F9AE-4B67-95FF-6DFB971AD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3111599"/>
            <a:ext cx="8115300" cy="14763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70733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3BB630-3901-4F26-A9B7-20A7998E37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the dashboard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DC80CB-652D-4649-8D8E-5F58E4AA9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10584"/>
      </p:ext>
    </p:extLst>
  </p:cSld>
  <p:clrMapOvr>
    <a:masterClrMapping/>
  </p:clrMapOvr>
</p:sld>
</file>

<file path=ppt/theme/theme1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14551</TotalTime>
  <Words>654</Words>
  <Application>Microsoft Office PowerPoint</Application>
  <PresentationFormat>On-screen Show (16:9)</PresentationFormat>
  <Paragraphs>118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Ex_Libris_2020</vt:lpstr>
      <vt:lpstr>How to create a new Analytics Dashboard</vt:lpstr>
      <vt:lpstr>PowerPoint Presentation</vt:lpstr>
      <vt:lpstr>Introduction</vt:lpstr>
      <vt:lpstr>Introduction</vt:lpstr>
      <vt:lpstr>Introduction</vt:lpstr>
      <vt:lpstr>Introduction</vt:lpstr>
      <vt:lpstr>Introduction</vt:lpstr>
      <vt:lpstr>Introduction</vt:lpstr>
      <vt:lpstr>Creating the dashboard</vt:lpstr>
      <vt:lpstr>Creating the dashboard</vt:lpstr>
      <vt:lpstr>Creating the dashboard</vt:lpstr>
      <vt:lpstr>Creating the dashboard</vt:lpstr>
      <vt:lpstr>Editing the dashboard</vt:lpstr>
      <vt:lpstr>Editing the dashboard</vt:lpstr>
      <vt:lpstr>Editing the dashboard</vt:lpstr>
      <vt:lpstr>Editing the dashboard</vt:lpstr>
      <vt:lpstr>Editing the dashboard</vt:lpstr>
      <vt:lpstr>Editing the dashboard</vt:lpstr>
      <vt:lpstr>Editing the dashboard</vt:lpstr>
      <vt:lpstr>Editing the dashboard</vt:lpstr>
      <vt:lpstr>Editing the dashboard</vt:lpstr>
      <vt:lpstr>Editing the dashboard</vt:lpstr>
      <vt:lpstr>Editing the dashboard</vt:lpstr>
      <vt:lpstr>Editing the dashboard</vt:lpstr>
      <vt:lpstr>Running the dashboard</vt:lpstr>
      <vt:lpstr>Running the dashboard</vt:lpstr>
      <vt:lpstr>Running the dashboard</vt:lpstr>
      <vt:lpstr>Running the dashboard</vt:lpstr>
      <vt:lpstr>Running the dashboard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580</cp:revision>
  <dcterms:created xsi:type="dcterms:W3CDTF">2017-01-02T15:10:30Z</dcterms:created>
  <dcterms:modified xsi:type="dcterms:W3CDTF">2021-05-03T07:20:21Z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